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5"/>
  </p:notesMasterIdLst>
  <p:handoutMasterIdLst>
    <p:handoutMasterId r:id="rId26"/>
  </p:handoutMasterIdLst>
  <p:sldIdLst>
    <p:sldId id="256" r:id="rId2"/>
    <p:sldId id="291" r:id="rId3"/>
    <p:sldId id="293" r:id="rId4"/>
    <p:sldId id="292" r:id="rId5"/>
    <p:sldId id="294" r:id="rId6"/>
    <p:sldId id="303" r:id="rId7"/>
    <p:sldId id="277" r:id="rId8"/>
    <p:sldId id="279" r:id="rId9"/>
    <p:sldId id="316" r:id="rId10"/>
    <p:sldId id="282" r:id="rId11"/>
    <p:sldId id="306" r:id="rId12"/>
    <p:sldId id="324" r:id="rId13"/>
    <p:sldId id="325" r:id="rId14"/>
    <p:sldId id="280" r:id="rId15"/>
    <p:sldId id="321" r:id="rId16"/>
    <p:sldId id="322" r:id="rId17"/>
    <p:sldId id="310" r:id="rId18"/>
    <p:sldId id="320" r:id="rId19"/>
    <p:sldId id="314" r:id="rId20"/>
    <p:sldId id="319" r:id="rId21"/>
    <p:sldId id="318" r:id="rId22"/>
    <p:sldId id="323" r:id="rId23"/>
    <p:sldId id="315"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frameSlides="1"/>
  <p:clrMru>
    <a:srgbClr val="FF00FF"/>
    <a:srgbClr val="22FF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51" autoAdjust="0"/>
  </p:normalViewPr>
  <p:slideViewPr>
    <p:cSldViewPr snapToGrid="0" snapToObjects="1">
      <p:cViewPr varScale="1">
        <p:scale>
          <a:sx n="104" d="100"/>
          <a:sy n="104" d="100"/>
        </p:scale>
        <p:origin x="-147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8F6386D-DA0A-B849-8204-66B7EEE21132}" type="datetimeFigureOut">
              <a:rPr lang="en-US" smtClean="0"/>
              <a:t>11/5/13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EB5E144-5F95-3D4F-B1D6-44CA5831CD3A}" type="slidenum">
              <a:rPr lang="en-US" smtClean="0"/>
              <a:t>‹#›</a:t>
            </a:fld>
            <a:endParaRPr lang="en-US"/>
          </a:p>
        </p:txBody>
      </p:sp>
    </p:spTree>
    <p:extLst>
      <p:ext uri="{BB962C8B-B14F-4D97-AF65-F5344CB8AC3E}">
        <p14:creationId xmlns:p14="http://schemas.microsoft.com/office/powerpoint/2010/main" val="1071520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CBD576-AA02-3D4E-9B6D-A0AAB54478E4}" type="datetimeFigureOut">
              <a:rPr lang="en-US" smtClean="0"/>
              <a:t>11/5/13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392297-A363-6041-8886-DBE01EE95495}" type="slidenum">
              <a:rPr lang="en-US" smtClean="0"/>
              <a:t>‹#›</a:t>
            </a:fld>
            <a:endParaRPr lang="en-US" dirty="0"/>
          </a:p>
        </p:txBody>
      </p:sp>
    </p:spTree>
    <p:extLst>
      <p:ext uri="{BB962C8B-B14F-4D97-AF65-F5344CB8AC3E}">
        <p14:creationId xmlns:p14="http://schemas.microsoft.com/office/powerpoint/2010/main" val="6294881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a:t>
            </a:r>
            <a:r>
              <a:rPr lang="en-US" baseline="0" dirty="0" smtClean="0"/>
              <a:t> other providers of MOOC courses such as the EdX consortium led by MIT and Harvard.  There are well over 100 universities around the world providing free and open versions of their courses.  There is an ever-growing list of exciting free courses available from universities around the world.</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a:t>
            </a:fld>
            <a:endParaRPr lang="en-US" dirty="0"/>
          </a:p>
        </p:txBody>
      </p:sp>
    </p:spTree>
    <p:extLst>
      <p:ext uri="{BB962C8B-B14F-4D97-AF65-F5344CB8AC3E}">
        <p14:creationId xmlns:p14="http://schemas.microsoft.com/office/powerpoint/2010/main" val="1314465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large numbers.  Over that</a:t>
            </a:r>
            <a:r>
              <a:rPr lang="en-US" baseline="0" dirty="0" smtClean="0"/>
              <a:t> same period I have taught 300 students in face-to-face courses at the University of Michigan.   And my classes are some of the largest in the School of Information at UM.  In the past 18 months 40 times more students have completed my online class than have completed my face-to-face class.  It is a lot of fun to touch so many lives.</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14</a:t>
            </a:fld>
            <a:endParaRPr lang="en-US" dirty="0"/>
          </a:p>
        </p:txBody>
      </p:sp>
    </p:spTree>
    <p:extLst>
      <p:ext uri="{BB962C8B-B14F-4D97-AF65-F5344CB8AC3E}">
        <p14:creationId xmlns:p14="http://schemas.microsoft.com/office/powerpoint/2010/main" val="1100912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have five</a:t>
            </a:r>
            <a:r>
              <a:rPr lang="en-US" baseline="0" dirty="0" smtClean="0"/>
              <a:t> million students and someone is producing material for free.   When you have 70 students.  </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15</a:t>
            </a:fld>
            <a:endParaRPr lang="en-US" dirty="0"/>
          </a:p>
        </p:txBody>
      </p:sp>
    </p:spTree>
    <p:extLst>
      <p:ext uri="{BB962C8B-B14F-4D97-AF65-F5344CB8AC3E}">
        <p14:creationId xmlns:p14="http://schemas.microsoft.com/office/powerpoint/2010/main" val="1630045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classes on televisionin the 1960’s.  I taught my first online class with streaming audio in 1996.  What is different?</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16</a:t>
            </a:fld>
            <a:endParaRPr lang="en-US" dirty="0"/>
          </a:p>
        </p:txBody>
      </p:sp>
    </p:spTree>
    <p:extLst>
      <p:ext uri="{BB962C8B-B14F-4D97-AF65-F5344CB8AC3E}">
        <p14:creationId xmlns:p14="http://schemas.microsoft.com/office/powerpoint/2010/main" val="3031212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about measuring or learning?</a:t>
            </a:r>
            <a:r>
              <a:rPr lang="en-US" baseline="0" dirty="0" smtClean="0"/>
              <a:t>   Is this different?</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17</a:t>
            </a:fld>
            <a:endParaRPr lang="en-US" dirty="0"/>
          </a:p>
        </p:txBody>
      </p:sp>
    </p:spTree>
    <p:extLst>
      <p:ext uri="{BB962C8B-B14F-4D97-AF65-F5344CB8AC3E}">
        <p14:creationId xmlns:p14="http://schemas.microsoft.com/office/powerpoint/2010/main" val="1395133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a:t>
            </a:r>
            <a:r>
              <a:rPr lang="en-US" baseline="0" dirty="0" smtClean="0"/>
              <a:t> student deciding what and how to learn. </a:t>
            </a:r>
            <a:r>
              <a:rPr lang="en-US" dirty="0" smtClean="0"/>
              <a:t>Is this what “student centered” learning looks like?   By the third week they</a:t>
            </a:r>
            <a:r>
              <a:rPr lang="en-US" baseline="0" dirty="0" smtClean="0"/>
              <a:t> are serious   For me over 40% present at the end of week 1 finish the class.</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18</a:t>
            </a:fld>
            <a:endParaRPr lang="en-US" dirty="0"/>
          </a:p>
        </p:txBody>
      </p:sp>
    </p:spTree>
    <p:extLst>
      <p:ext uri="{BB962C8B-B14F-4D97-AF65-F5344CB8AC3E}">
        <p14:creationId xmlns:p14="http://schemas.microsoft.com/office/powerpoint/2010/main" val="232221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Skinner box – “operant conditioning”</a:t>
            </a:r>
            <a:r>
              <a:rPr lang="en-US" baseline="0" dirty="0" smtClean="0"/>
              <a:t> – positive and negative reinforcement.  In education, Skinner suggests that any age-appropriate skill can be taught.</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19</a:t>
            </a:fld>
            <a:endParaRPr lang="en-US" dirty="0"/>
          </a:p>
        </p:txBody>
      </p:sp>
    </p:spTree>
    <p:extLst>
      <p:ext uri="{BB962C8B-B14F-4D97-AF65-F5344CB8AC3E}">
        <p14:creationId xmlns:p14="http://schemas.microsoft.com/office/powerpoint/2010/main" val="2107137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a:t>
            </a:r>
            <a:r>
              <a:rPr lang="en-US" baseline="0" dirty="0" smtClean="0"/>
              <a:t> of people thing this is the instant end of higher education....</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20</a:t>
            </a:fld>
            <a:endParaRPr lang="en-US" dirty="0"/>
          </a:p>
        </p:txBody>
      </p:sp>
    </p:spTree>
    <p:extLst>
      <p:ext uri="{BB962C8B-B14F-4D97-AF65-F5344CB8AC3E}">
        <p14:creationId xmlns:p14="http://schemas.microsoft.com/office/powerpoint/2010/main" val="437584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will this improve face-to-face</a:t>
            </a:r>
            <a:r>
              <a:rPr lang="en-US" baseline="0" dirty="0" smtClean="0"/>
              <a:t> education.  This is my “product”.   This is what pays my salary.</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22</a:t>
            </a:fld>
            <a:endParaRPr lang="en-US" dirty="0"/>
          </a:p>
        </p:txBody>
      </p:sp>
    </p:spTree>
    <p:extLst>
      <p:ext uri="{BB962C8B-B14F-4D97-AF65-F5344CB8AC3E}">
        <p14:creationId xmlns:p14="http://schemas.microsoft.com/office/powerpoint/2010/main" val="336671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23</a:t>
            </a:fld>
            <a:endParaRPr lang="en-US" dirty="0"/>
          </a:p>
        </p:txBody>
      </p:sp>
    </p:spTree>
    <p:extLst>
      <p:ext uri="{BB962C8B-B14F-4D97-AF65-F5344CB8AC3E}">
        <p14:creationId xmlns:p14="http://schemas.microsoft.com/office/powerpoint/2010/main" val="1314465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the leading provider of free open courses</a:t>
            </a:r>
            <a:r>
              <a:rPr lang="en-US" baseline="0" dirty="0" smtClean="0"/>
              <a:t> – Coursera – among their 450+ courses you will find a free course that I teach for the University of Michigan titled, “Internet History, Technology, and Security”.</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3</a:t>
            </a:fld>
            <a:endParaRPr lang="en-US" dirty="0"/>
          </a:p>
        </p:txBody>
      </p:sp>
    </p:spTree>
    <p:extLst>
      <p:ext uri="{BB962C8B-B14F-4D97-AF65-F5344CB8AC3E}">
        <p14:creationId xmlns:p14="http://schemas.microsoft.com/office/powerpoint/2010/main" val="1970624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 me</a:t>
            </a:r>
            <a:r>
              <a:rPr lang="en-US" baseline="0" dirty="0" smtClean="0"/>
              <a:t> take you back 18 short months when there was only one provider of MOOCs with only four Universities (University of Pennsylvania, Stanford, Michigan, and Princeton).  It was just an experiment in early 2012 and I was fortunate to even know about the emerging effort – let alone be given a chance to teach this new type of course for the University of Michigan.</a:t>
            </a:r>
          </a:p>
        </p:txBody>
      </p:sp>
      <p:sp>
        <p:nvSpPr>
          <p:cNvPr id="4" name="Slide Number Placeholder 3"/>
          <p:cNvSpPr>
            <a:spLocks noGrp="1"/>
          </p:cNvSpPr>
          <p:nvPr>
            <p:ph type="sldNum" sz="quarter" idx="10"/>
          </p:nvPr>
        </p:nvSpPr>
        <p:spPr/>
        <p:txBody>
          <a:bodyPr/>
          <a:lstStyle/>
          <a:p>
            <a:fld id="{37392297-A363-6041-8886-DBE01EE95495}" type="slidenum">
              <a:rPr lang="en-US" smtClean="0"/>
              <a:t>4</a:t>
            </a:fld>
            <a:endParaRPr lang="en-US" dirty="0"/>
          </a:p>
        </p:txBody>
      </p:sp>
    </p:spTree>
    <p:extLst>
      <p:ext uri="{BB962C8B-B14F-4D97-AF65-F5344CB8AC3E}">
        <p14:creationId xmlns:p14="http://schemas.microsoft.com/office/powerpoint/2010/main" val="279835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said I could teach any course I liked.   I am a trained Computer Scientist,</a:t>
            </a:r>
            <a:r>
              <a:rPr lang="en-US" baseline="0" dirty="0" smtClean="0"/>
              <a:t> but m</a:t>
            </a:r>
            <a:r>
              <a:rPr lang="en-US" dirty="0" smtClean="0"/>
              <a:t>ost of the first courses were already about</a:t>
            </a:r>
            <a:r>
              <a:rPr lang="en-US" baseline="0" dirty="0" smtClean="0"/>
              <a:t> programming and Computer Science and I decided to do something different.  I decided and teach a course on the History of the Internet using video interviews that I had gathered when I was part of a nationally broadcast television program in 1995 about the Internet.   My co-host Richard Wiggins and I produced the first nationally televised program about the Internet....</a:t>
            </a:r>
          </a:p>
        </p:txBody>
      </p:sp>
      <p:sp>
        <p:nvSpPr>
          <p:cNvPr id="4" name="Slide Number Placeholder 3"/>
          <p:cNvSpPr>
            <a:spLocks noGrp="1"/>
          </p:cNvSpPr>
          <p:nvPr>
            <p:ph type="sldNum" sz="quarter" idx="10"/>
          </p:nvPr>
        </p:nvSpPr>
        <p:spPr/>
        <p:txBody>
          <a:bodyPr/>
          <a:lstStyle/>
          <a:p>
            <a:fld id="{37392297-A363-6041-8886-DBE01EE95495}" type="slidenum">
              <a:rPr lang="en-US" smtClean="0"/>
              <a:t>5</a:t>
            </a:fld>
            <a:endParaRPr lang="en-US" dirty="0"/>
          </a:p>
        </p:txBody>
      </p:sp>
    </p:spTree>
    <p:extLst>
      <p:ext uri="{BB962C8B-B14F-4D97-AF65-F5344CB8AC3E}">
        <p14:creationId xmlns:p14="http://schemas.microsoft.com/office/powerpoint/2010/main" val="297220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historical materials from the 1990’s and</a:t>
            </a:r>
            <a:r>
              <a:rPr lang="en-US" baseline="0" dirty="0" smtClean="0"/>
              <a:t> more recent interviews form the basis for my Coursera course on Internet History, Technology, and Security.  I am now in the middle of teaching the course for the fourth time in 18 months on Coursera.  Over 10,000 students have completed my 11-week class and earned a certificate.</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7</a:t>
            </a:fld>
            <a:endParaRPr lang="en-US" dirty="0"/>
          </a:p>
        </p:txBody>
      </p:sp>
    </p:spTree>
    <p:extLst>
      <p:ext uri="{BB962C8B-B14F-4D97-AF65-F5344CB8AC3E}">
        <p14:creationId xmlns:p14="http://schemas.microsoft.com/office/powerpoint/2010/main" val="2513425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in the class we move to how the current</a:t>
            </a:r>
            <a:r>
              <a:rPr lang="en-US" baseline="0" dirty="0" smtClean="0"/>
              <a:t> Internet actually works.   I don’t teach to any deep detail – just enough to get a sense of how things work and hopefully spur my students to be curious to learn more.</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8</a:t>
            </a:fld>
            <a:endParaRPr lang="en-US" dirty="0"/>
          </a:p>
        </p:txBody>
      </p:sp>
    </p:spTree>
    <p:extLst>
      <p:ext uri="{BB962C8B-B14F-4D97-AF65-F5344CB8AC3E}">
        <p14:creationId xmlns:p14="http://schemas.microsoft.com/office/powerpoint/2010/main" val="3663055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location</a:t>
            </a:r>
            <a:r>
              <a:rPr lang="en-US" baseline="0" dirty="0" smtClean="0"/>
              <a:t> data from a demographic survey in the first section of IHTS.  Coverage of all major continents and countries.</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9</a:t>
            </a:fld>
            <a:endParaRPr lang="en-US" dirty="0"/>
          </a:p>
        </p:txBody>
      </p:sp>
    </p:spTree>
    <p:extLst>
      <p:ext uri="{BB962C8B-B14F-4D97-AF65-F5344CB8AC3E}">
        <p14:creationId xmlns:p14="http://schemas.microsoft.com/office/powerpoint/2010/main" val="3744929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I have a very active travel schedule, I decided to hold office hours in the major cities I have visited in the past 18 months.  I have held office hours in over 15 cities and in each location somewhere between two and 15 students show up.</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10</a:t>
            </a:fld>
            <a:endParaRPr lang="en-US" dirty="0"/>
          </a:p>
        </p:txBody>
      </p:sp>
    </p:spTree>
    <p:extLst>
      <p:ext uri="{BB962C8B-B14F-4D97-AF65-F5344CB8AC3E}">
        <p14:creationId xmlns:p14="http://schemas.microsoft.com/office/powerpoint/2010/main" val="3045663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Really – if we want to educated the world – we must use MOOCs as a breeder reactor to for,</a:t>
            </a:r>
            <a:r>
              <a:rPr lang="en-US" baseline="0" dirty="0" smtClean="0"/>
              <a:t> train, and support</a:t>
            </a:r>
            <a:r>
              <a:rPr lang="en-US" dirty="0" smtClean="0"/>
              <a:t> new teachers.</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13</a:t>
            </a:fld>
            <a:endParaRPr lang="en-US" dirty="0"/>
          </a:p>
        </p:txBody>
      </p:sp>
    </p:spTree>
    <p:extLst>
      <p:ext uri="{BB962C8B-B14F-4D97-AF65-F5344CB8AC3E}">
        <p14:creationId xmlns:p14="http://schemas.microsoft.com/office/powerpoint/2010/main" val="389468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11/5/13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11/5/13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11/5/13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11/5/13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77255-DF07-DF4B-85AE-0512DCC64346}" type="datetimeFigureOut">
              <a:rPr lang="en-US" smtClean="0"/>
              <a:t>11/5/13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77255-DF07-DF4B-85AE-0512DCC64346}" type="datetimeFigureOut">
              <a:rPr lang="en-US" smtClean="0"/>
              <a:t>11/5/13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77255-DF07-DF4B-85AE-0512DCC64346}" type="datetimeFigureOut">
              <a:rPr lang="en-US" smtClean="0"/>
              <a:t>11/5/13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77255-DF07-DF4B-85AE-0512DCC64346}" type="datetimeFigureOut">
              <a:rPr lang="en-US" smtClean="0"/>
              <a:t>11/5/13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77255-DF07-DF4B-85AE-0512DCC64346}" type="datetimeFigureOut">
              <a:rPr lang="en-US" smtClean="0"/>
              <a:t>11/5/13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77255-DF07-DF4B-85AE-0512DCC64346}" type="datetimeFigureOut">
              <a:rPr lang="en-US" smtClean="0"/>
              <a:t>11/5/13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77255-DF07-DF4B-85AE-0512DCC64346}" type="datetimeFigureOut">
              <a:rPr lang="en-US" smtClean="0"/>
              <a:t>11/5/13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77255-DF07-DF4B-85AE-0512DCC64346}" type="datetimeFigureOut">
              <a:rPr lang="en-US" smtClean="0"/>
              <a:t>11/5/13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389A1-5A30-4D48-861E-AC8BE445AA5C}"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1" Type="http://schemas.microsoft.com/office/2007/relationships/media" Target="../media/media2.mov"/><Relationship Id="rId2" Type="http://schemas.openxmlformats.org/officeDocument/2006/relationships/video" Target="../media/media2.mov"/></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5"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FF00"/>
                </a:solidFill>
              </a:rPr>
              <a:t>Massively Open Online Courses</a:t>
            </a:r>
            <a:br>
              <a:rPr lang="en-US" dirty="0" smtClean="0">
                <a:solidFill>
                  <a:srgbClr val="FFFF00"/>
                </a:solidFill>
              </a:rPr>
            </a:br>
            <a:r>
              <a:rPr lang="en-US" dirty="0" smtClean="0">
                <a:solidFill>
                  <a:srgbClr val="FFFF00"/>
                </a:solidFill>
              </a:rPr>
              <a:t>(a.k.a. MOOCs)</a:t>
            </a:r>
            <a:endParaRPr lang="en-US" dirty="0">
              <a:solidFill>
                <a:srgbClr val="FFFF00"/>
              </a:solidFill>
            </a:endParaRPr>
          </a:p>
        </p:txBody>
      </p:sp>
      <p:sp>
        <p:nvSpPr>
          <p:cNvPr id="3" name="Subtitle 2"/>
          <p:cNvSpPr>
            <a:spLocks noGrp="1"/>
          </p:cNvSpPr>
          <p:nvPr>
            <p:ph type="subTitle" idx="1"/>
          </p:nvPr>
        </p:nvSpPr>
        <p:spPr/>
        <p:txBody>
          <a:bodyPr/>
          <a:lstStyle/>
          <a:p>
            <a:r>
              <a:rPr lang="en-US" dirty="0" smtClean="0"/>
              <a:t>Charles Severance</a:t>
            </a:r>
          </a:p>
          <a:p>
            <a:r>
              <a:rPr lang="en-US" dirty="0" smtClean="0"/>
              <a:t>University of Michigan</a:t>
            </a:r>
          </a:p>
          <a:p>
            <a:r>
              <a:rPr lang="en-US" dirty="0" smtClean="0"/>
              <a:t>School of Information</a:t>
            </a:r>
          </a:p>
        </p:txBody>
      </p:sp>
    </p:spTree>
    <p:extLst>
      <p:ext uri="{BB962C8B-B14F-4D97-AF65-F5344CB8AC3E}">
        <p14:creationId xmlns:p14="http://schemas.microsoft.com/office/powerpoint/2010/main" val="36472395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9100" y="716487"/>
            <a:ext cx="2768600" cy="2066562"/>
          </a:xfrm>
          <a:prstGeom prst="rect">
            <a:avLst/>
          </a:prstGeom>
        </p:spPr>
      </p:pic>
      <p:pic>
        <p:nvPicPr>
          <p:cNvPr id="5" name="Picture 4"/>
          <p:cNvPicPr>
            <a:picLocks noChangeAspect="1"/>
          </p:cNvPicPr>
          <p:nvPr/>
        </p:nvPicPr>
        <p:blipFill>
          <a:blip r:embed="rId4"/>
          <a:stretch>
            <a:fillRect/>
          </a:stretch>
        </p:blipFill>
        <p:spPr>
          <a:xfrm>
            <a:off x="3327400" y="716487"/>
            <a:ext cx="3149600" cy="1654875"/>
          </a:xfrm>
          <a:prstGeom prst="rect">
            <a:avLst/>
          </a:prstGeom>
        </p:spPr>
      </p:pic>
      <p:pic>
        <p:nvPicPr>
          <p:cNvPr id="6" name="Picture 5"/>
          <p:cNvPicPr>
            <a:picLocks noChangeAspect="1"/>
          </p:cNvPicPr>
          <p:nvPr/>
        </p:nvPicPr>
        <p:blipFill>
          <a:blip r:embed="rId5"/>
          <a:stretch>
            <a:fillRect/>
          </a:stretch>
        </p:blipFill>
        <p:spPr>
          <a:xfrm>
            <a:off x="6514912" y="304800"/>
            <a:ext cx="2438587" cy="1819975"/>
          </a:xfrm>
          <a:prstGeom prst="rect">
            <a:avLst/>
          </a:prstGeom>
        </p:spPr>
      </p:pic>
      <p:pic>
        <p:nvPicPr>
          <p:cNvPr id="7" name="Picture 6"/>
          <p:cNvPicPr>
            <a:picLocks noChangeAspect="1"/>
          </p:cNvPicPr>
          <p:nvPr/>
        </p:nvPicPr>
        <p:blipFill>
          <a:blip r:embed="rId6"/>
          <a:stretch>
            <a:fillRect/>
          </a:stretch>
        </p:blipFill>
        <p:spPr>
          <a:xfrm>
            <a:off x="4732116" y="3230572"/>
            <a:ext cx="3860263" cy="2561483"/>
          </a:xfrm>
          <a:prstGeom prst="rect">
            <a:avLst/>
          </a:prstGeom>
        </p:spPr>
      </p:pic>
      <p:sp>
        <p:nvSpPr>
          <p:cNvPr id="8" name="TextBox 7"/>
          <p:cNvSpPr txBox="1"/>
          <p:nvPr/>
        </p:nvSpPr>
        <p:spPr>
          <a:xfrm>
            <a:off x="419100" y="3338207"/>
            <a:ext cx="4013199" cy="2308324"/>
          </a:xfrm>
          <a:prstGeom prst="rect">
            <a:avLst/>
          </a:prstGeom>
          <a:noFill/>
        </p:spPr>
        <p:txBody>
          <a:bodyPr wrap="square" rtlCol="0">
            <a:spAutoFit/>
          </a:bodyPr>
          <a:lstStyle/>
          <a:p>
            <a:r>
              <a:rPr lang="en-US" sz="2400" dirty="0">
                <a:solidFill>
                  <a:srgbClr val="FFFF00"/>
                </a:solidFill>
              </a:rPr>
              <a:t>New </a:t>
            </a:r>
            <a:r>
              <a:rPr lang="en-US" sz="2400" dirty="0" smtClean="0">
                <a:solidFill>
                  <a:srgbClr val="FFFF00"/>
                </a:solidFill>
              </a:rPr>
              <a:t>York, </a:t>
            </a:r>
            <a:r>
              <a:rPr lang="en-US" sz="2400" dirty="0">
                <a:solidFill>
                  <a:srgbClr val="FFFF00"/>
                </a:solidFill>
              </a:rPr>
              <a:t>Los </a:t>
            </a:r>
            <a:r>
              <a:rPr lang="en-US" sz="2400" dirty="0" smtClean="0">
                <a:solidFill>
                  <a:srgbClr val="FFFF00"/>
                </a:solidFill>
              </a:rPr>
              <a:t>Angeles, </a:t>
            </a:r>
            <a:r>
              <a:rPr lang="en-US" sz="2400" dirty="0">
                <a:solidFill>
                  <a:srgbClr val="FFFF00"/>
                </a:solidFill>
              </a:rPr>
              <a:t>Ann </a:t>
            </a:r>
            <a:r>
              <a:rPr lang="en-US" sz="2400" dirty="0" smtClean="0">
                <a:solidFill>
                  <a:srgbClr val="FFFF00"/>
                </a:solidFill>
              </a:rPr>
              <a:t>Arbor, Chicago, Washington </a:t>
            </a:r>
            <a:r>
              <a:rPr lang="en-US" sz="2400" dirty="0">
                <a:solidFill>
                  <a:srgbClr val="FFFF00"/>
                </a:solidFill>
              </a:rPr>
              <a:t>DC, </a:t>
            </a:r>
            <a:r>
              <a:rPr lang="en-US" sz="2400" dirty="0" smtClean="0">
                <a:solidFill>
                  <a:srgbClr val="FFFF00"/>
                </a:solidFill>
              </a:rPr>
              <a:t>Memphis, Seattle, </a:t>
            </a:r>
            <a:r>
              <a:rPr lang="en-US" sz="2400" dirty="0">
                <a:solidFill>
                  <a:srgbClr val="FFFF00"/>
                </a:solidFill>
              </a:rPr>
              <a:t>Seoul, Barcelona,  London</a:t>
            </a:r>
            <a:r>
              <a:rPr lang="en-US" sz="2400" dirty="0" smtClean="0">
                <a:solidFill>
                  <a:srgbClr val="FFFF00"/>
                </a:solidFill>
              </a:rPr>
              <a:t>, Mexico City,  </a:t>
            </a:r>
            <a:r>
              <a:rPr lang="en-US" sz="2400" dirty="0">
                <a:solidFill>
                  <a:srgbClr val="FFFF00"/>
                </a:solidFill>
              </a:rPr>
              <a:t>Amsterdam, </a:t>
            </a:r>
            <a:r>
              <a:rPr lang="en-US" sz="2400" dirty="0" smtClean="0">
                <a:solidFill>
                  <a:srgbClr val="FFFF00"/>
                </a:solidFill>
              </a:rPr>
              <a:t>Manila Melbourne</a:t>
            </a:r>
            <a:r>
              <a:rPr lang="en-US" sz="2400" dirty="0">
                <a:solidFill>
                  <a:srgbClr val="FFFF00"/>
                </a:solidFill>
              </a:rPr>
              <a:t>, </a:t>
            </a:r>
            <a:r>
              <a:rPr lang="en-US" sz="2400" dirty="0" smtClean="0">
                <a:solidFill>
                  <a:srgbClr val="FFFF00"/>
                </a:solidFill>
              </a:rPr>
              <a:t>Perth...</a:t>
            </a:r>
            <a:endParaRPr lang="en-US" sz="2400" dirty="0">
              <a:solidFill>
                <a:srgbClr val="FFFF00"/>
              </a:solidFill>
            </a:endParaRPr>
          </a:p>
        </p:txBody>
      </p:sp>
      <p:sp>
        <p:nvSpPr>
          <p:cNvPr id="9" name="Rectangle 8"/>
          <p:cNvSpPr/>
          <p:nvPr/>
        </p:nvSpPr>
        <p:spPr>
          <a:xfrm>
            <a:off x="5060120" y="5987534"/>
            <a:ext cx="3163959" cy="369332"/>
          </a:xfrm>
          <a:prstGeom prst="rect">
            <a:avLst/>
          </a:prstGeom>
        </p:spPr>
        <p:txBody>
          <a:bodyPr wrap="none">
            <a:spAutoFit/>
          </a:bodyPr>
          <a:lstStyle/>
          <a:p>
            <a:r>
              <a:rPr lang="en-US" dirty="0">
                <a:solidFill>
                  <a:srgbClr val="FF6600"/>
                </a:solidFill>
              </a:rPr>
              <a:t>http://youtu.be/GD9RSoVDKkw</a:t>
            </a:r>
          </a:p>
        </p:txBody>
      </p:sp>
    </p:spTree>
    <p:extLst>
      <p:ext uri="{BB962C8B-B14F-4D97-AF65-F5344CB8AC3E}">
        <p14:creationId xmlns:p14="http://schemas.microsoft.com/office/powerpoint/2010/main" val="27788094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012-11-Manila-0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3250"/>
            <a:ext cx="9144000" cy="5143500"/>
          </a:xfrm>
          <a:prstGeom prst="rect">
            <a:avLst/>
          </a:prstGeom>
        </p:spPr>
      </p:pic>
    </p:spTree>
    <p:extLst>
      <p:ext uri="{BB962C8B-B14F-4D97-AF65-F5344CB8AC3E}">
        <p14:creationId xmlns:p14="http://schemas.microsoft.com/office/powerpoint/2010/main" val="32983408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45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4032" y="578826"/>
            <a:ext cx="1968500" cy="1993900"/>
          </a:xfrm>
          <a:prstGeom prst="rect">
            <a:avLst/>
          </a:prstGeom>
        </p:spPr>
      </p:pic>
      <p:pic>
        <p:nvPicPr>
          <p:cNvPr id="6" name="Picture 5"/>
          <p:cNvPicPr>
            <a:picLocks noChangeAspect="1"/>
          </p:cNvPicPr>
          <p:nvPr/>
        </p:nvPicPr>
        <p:blipFill>
          <a:blip r:embed="rId3"/>
          <a:stretch>
            <a:fillRect/>
          </a:stretch>
        </p:blipFill>
        <p:spPr>
          <a:xfrm>
            <a:off x="6260893" y="354095"/>
            <a:ext cx="2324100" cy="2260600"/>
          </a:xfrm>
          <a:prstGeom prst="rect">
            <a:avLst/>
          </a:prstGeom>
        </p:spPr>
      </p:pic>
      <p:pic>
        <p:nvPicPr>
          <p:cNvPr id="7" name="Picture 6"/>
          <p:cNvPicPr>
            <a:picLocks noChangeAspect="1"/>
          </p:cNvPicPr>
          <p:nvPr/>
        </p:nvPicPr>
        <p:blipFill>
          <a:blip r:embed="rId4"/>
          <a:stretch>
            <a:fillRect/>
          </a:stretch>
        </p:blipFill>
        <p:spPr>
          <a:xfrm>
            <a:off x="3503523" y="3684029"/>
            <a:ext cx="2260600" cy="2286000"/>
          </a:xfrm>
          <a:prstGeom prst="rect">
            <a:avLst/>
          </a:prstGeom>
        </p:spPr>
      </p:pic>
      <p:pic>
        <p:nvPicPr>
          <p:cNvPr id="8" name="Picture 7"/>
          <p:cNvPicPr>
            <a:picLocks noChangeAspect="1"/>
          </p:cNvPicPr>
          <p:nvPr/>
        </p:nvPicPr>
        <p:blipFill>
          <a:blip r:embed="rId5"/>
          <a:stretch>
            <a:fillRect/>
          </a:stretch>
        </p:blipFill>
        <p:spPr>
          <a:xfrm>
            <a:off x="314032" y="3684029"/>
            <a:ext cx="2476500" cy="2247900"/>
          </a:xfrm>
          <a:prstGeom prst="rect">
            <a:avLst/>
          </a:prstGeom>
        </p:spPr>
      </p:pic>
      <p:pic>
        <p:nvPicPr>
          <p:cNvPr id="9" name="Picture 8"/>
          <p:cNvPicPr>
            <a:picLocks noChangeAspect="1"/>
          </p:cNvPicPr>
          <p:nvPr/>
        </p:nvPicPr>
        <p:blipFill>
          <a:blip r:embed="rId6"/>
          <a:stretch>
            <a:fillRect/>
          </a:stretch>
        </p:blipFill>
        <p:spPr>
          <a:xfrm>
            <a:off x="2705100" y="578826"/>
            <a:ext cx="3059023" cy="2035869"/>
          </a:xfrm>
          <a:prstGeom prst="rect">
            <a:avLst/>
          </a:prstGeom>
        </p:spPr>
      </p:pic>
      <p:pic>
        <p:nvPicPr>
          <p:cNvPr id="10" name="Picture 9"/>
          <p:cNvPicPr>
            <a:picLocks noChangeAspect="1"/>
          </p:cNvPicPr>
          <p:nvPr/>
        </p:nvPicPr>
        <p:blipFill rotWithShape="1">
          <a:blip r:embed="rId7"/>
          <a:srcRect t="11648"/>
          <a:stretch/>
        </p:blipFill>
        <p:spPr>
          <a:xfrm>
            <a:off x="6432743" y="3426520"/>
            <a:ext cx="2027383" cy="2686842"/>
          </a:xfrm>
          <a:prstGeom prst="rect">
            <a:avLst/>
          </a:prstGeom>
        </p:spPr>
      </p:pic>
      <p:sp>
        <p:nvSpPr>
          <p:cNvPr id="12" name="TextBox 11"/>
          <p:cNvSpPr txBox="1"/>
          <p:nvPr/>
        </p:nvSpPr>
        <p:spPr>
          <a:xfrm>
            <a:off x="515611" y="2739121"/>
            <a:ext cx="1668546" cy="461665"/>
          </a:xfrm>
          <a:prstGeom prst="rect">
            <a:avLst/>
          </a:prstGeom>
          <a:noFill/>
        </p:spPr>
        <p:txBody>
          <a:bodyPr wrap="none" rtlCol="0">
            <a:spAutoFit/>
          </a:bodyPr>
          <a:lstStyle/>
          <a:p>
            <a:pPr algn="ctr"/>
            <a:r>
              <a:rPr lang="en-US" sz="2400" dirty="0" smtClean="0">
                <a:solidFill>
                  <a:srgbClr val="FF00FF"/>
                </a:solidFill>
              </a:rPr>
              <a:t>Megan (UK)</a:t>
            </a:r>
            <a:endParaRPr lang="en-US" sz="2400" dirty="0">
              <a:solidFill>
                <a:srgbClr val="FF00FF"/>
              </a:solidFill>
            </a:endParaRPr>
          </a:p>
        </p:txBody>
      </p:sp>
      <p:sp>
        <p:nvSpPr>
          <p:cNvPr id="13" name="TextBox 12"/>
          <p:cNvSpPr txBox="1"/>
          <p:nvPr/>
        </p:nvSpPr>
        <p:spPr>
          <a:xfrm>
            <a:off x="3571226" y="2739121"/>
            <a:ext cx="1533142" cy="461665"/>
          </a:xfrm>
          <a:prstGeom prst="rect">
            <a:avLst/>
          </a:prstGeom>
          <a:noFill/>
        </p:spPr>
        <p:txBody>
          <a:bodyPr wrap="none" rtlCol="0">
            <a:spAutoFit/>
          </a:bodyPr>
          <a:lstStyle/>
          <a:p>
            <a:pPr algn="ctr"/>
            <a:r>
              <a:rPr lang="en-US" sz="2400" dirty="0" smtClean="0">
                <a:solidFill>
                  <a:srgbClr val="FF00FF"/>
                </a:solidFill>
              </a:rPr>
              <a:t>Karen (NC)</a:t>
            </a:r>
            <a:endParaRPr lang="en-US" sz="2400" dirty="0">
              <a:solidFill>
                <a:srgbClr val="FF00FF"/>
              </a:solidFill>
            </a:endParaRPr>
          </a:p>
        </p:txBody>
      </p:sp>
      <p:sp>
        <p:nvSpPr>
          <p:cNvPr id="14" name="TextBox 13"/>
          <p:cNvSpPr txBox="1"/>
          <p:nvPr/>
        </p:nvSpPr>
        <p:spPr>
          <a:xfrm>
            <a:off x="3815929" y="6225431"/>
            <a:ext cx="1510600" cy="461665"/>
          </a:xfrm>
          <a:prstGeom prst="rect">
            <a:avLst/>
          </a:prstGeom>
          <a:noFill/>
        </p:spPr>
        <p:txBody>
          <a:bodyPr wrap="none" rtlCol="0">
            <a:spAutoFit/>
          </a:bodyPr>
          <a:lstStyle/>
          <a:p>
            <a:pPr algn="ctr"/>
            <a:r>
              <a:rPr lang="en-US" sz="2400" dirty="0" smtClean="0">
                <a:solidFill>
                  <a:srgbClr val="FF00FF"/>
                </a:solidFill>
              </a:rPr>
              <a:t>Susan (PA)</a:t>
            </a:r>
            <a:endParaRPr lang="en-US" sz="2400" dirty="0">
              <a:solidFill>
                <a:srgbClr val="FF00FF"/>
              </a:solidFill>
            </a:endParaRPr>
          </a:p>
        </p:txBody>
      </p:sp>
      <p:sp>
        <p:nvSpPr>
          <p:cNvPr id="15" name="TextBox 14"/>
          <p:cNvSpPr txBox="1"/>
          <p:nvPr/>
        </p:nvSpPr>
        <p:spPr>
          <a:xfrm>
            <a:off x="937030" y="6107555"/>
            <a:ext cx="1239342" cy="461665"/>
          </a:xfrm>
          <a:prstGeom prst="rect">
            <a:avLst/>
          </a:prstGeom>
          <a:noFill/>
        </p:spPr>
        <p:txBody>
          <a:bodyPr wrap="none" rtlCol="0">
            <a:spAutoFit/>
          </a:bodyPr>
          <a:lstStyle/>
          <a:p>
            <a:pPr algn="ctr"/>
            <a:r>
              <a:rPr lang="en-US" sz="2400" dirty="0" smtClean="0">
                <a:solidFill>
                  <a:srgbClr val="FF00FF"/>
                </a:solidFill>
              </a:rPr>
              <a:t>Sue (CA)</a:t>
            </a:r>
            <a:endParaRPr lang="en-US" sz="2400" dirty="0">
              <a:solidFill>
                <a:srgbClr val="FF00FF"/>
              </a:solidFill>
            </a:endParaRPr>
          </a:p>
        </p:txBody>
      </p:sp>
      <p:sp>
        <p:nvSpPr>
          <p:cNvPr id="16" name="TextBox 15"/>
          <p:cNvSpPr txBox="1"/>
          <p:nvPr/>
        </p:nvSpPr>
        <p:spPr>
          <a:xfrm>
            <a:off x="6557511" y="6225431"/>
            <a:ext cx="1820781" cy="461665"/>
          </a:xfrm>
          <a:prstGeom prst="rect">
            <a:avLst/>
          </a:prstGeom>
          <a:noFill/>
        </p:spPr>
        <p:txBody>
          <a:bodyPr wrap="none" rtlCol="0">
            <a:spAutoFit/>
          </a:bodyPr>
          <a:lstStyle/>
          <a:p>
            <a:pPr algn="ctr"/>
            <a:r>
              <a:rPr lang="en-US" sz="2400" dirty="0" smtClean="0">
                <a:solidFill>
                  <a:srgbClr val="FF00FF"/>
                </a:solidFill>
              </a:rPr>
              <a:t>Mauro (Italy)</a:t>
            </a:r>
            <a:endParaRPr lang="en-US" sz="2400" dirty="0">
              <a:solidFill>
                <a:srgbClr val="FF00FF"/>
              </a:solidFill>
            </a:endParaRPr>
          </a:p>
        </p:txBody>
      </p:sp>
      <p:sp>
        <p:nvSpPr>
          <p:cNvPr id="17" name="TextBox 16"/>
          <p:cNvSpPr txBox="1"/>
          <p:nvPr/>
        </p:nvSpPr>
        <p:spPr>
          <a:xfrm>
            <a:off x="6391149" y="2746545"/>
            <a:ext cx="1987143" cy="461665"/>
          </a:xfrm>
          <a:prstGeom prst="rect">
            <a:avLst/>
          </a:prstGeom>
          <a:noFill/>
        </p:spPr>
        <p:txBody>
          <a:bodyPr wrap="none" rtlCol="0">
            <a:spAutoFit/>
          </a:bodyPr>
          <a:lstStyle/>
          <a:p>
            <a:pPr algn="ctr"/>
            <a:r>
              <a:rPr lang="en-US" sz="2400" dirty="0" smtClean="0">
                <a:solidFill>
                  <a:srgbClr val="FF00FF"/>
                </a:solidFill>
              </a:rPr>
              <a:t>Mazen (Egypt)</a:t>
            </a:r>
            <a:endParaRPr lang="en-US" sz="2400" dirty="0">
              <a:solidFill>
                <a:srgbClr val="FF00FF"/>
              </a:solidFill>
            </a:endParaRPr>
          </a:p>
        </p:txBody>
      </p:sp>
    </p:spTree>
    <p:extLst>
      <p:ext uri="{BB962C8B-B14F-4D97-AF65-F5344CB8AC3E}">
        <p14:creationId xmlns:p14="http://schemas.microsoft.com/office/powerpoint/2010/main" val="2694929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899626"/>
            <a:ext cx="6877711" cy="4868569"/>
          </a:xfrm>
          <a:prstGeom prst="rect">
            <a:avLst/>
          </a:prstGeom>
        </p:spPr>
      </p:pic>
      <p:pic>
        <p:nvPicPr>
          <p:cNvPr id="6" name="Picture 5"/>
          <p:cNvPicPr>
            <a:picLocks noChangeAspect="1"/>
          </p:cNvPicPr>
          <p:nvPr/>
        </p:nvPicPr>
        <p:blipFill>
          <a:blip r:embed="rId4"/>
          <a:stretch>
            <a:fillRect/>
          </a:stretch>
        </p:blipFill>
        <p:spPr>
          <a:xfrm>
            <a:off x="6982214" y="1460500"/>
            <a:ext cx="2069189" cy="3103783"/>
          </a:xfrm>
          <a:prstGeom prst="rect">
            <a:avLst/>
          </a:prstGeom>
        </p:spPr>
      </p:pic>
      <p:sp>
        <p:nvSpPr>
          <p:cNvPr id="8" name="TextBox 7"/>
          <p:cNvSpPr txBox="1"/>
          <p:nvPr/>
        </p:nvSpPr>
        <p:spPr>
          <a:xfrm>
            <a:off x="7113096" y="4730463"/>
            <a:ext cx="1820781" cy="461665"/>
          </a:xfrm>
          <a:prstGeom prst="rect">
            <a:avLst/>
          </a:prstGeom>
          <a:noFill/>
        </p:spPr>
        <p:txBody>
          <a:bodyPr wrap="none" rtlCol="0">
            <a:spAutoFit/>
          </a:bodyPr>
          <a:lstStyle/>
          <a:p>
            <a:pPr algn="ctr"/>
            <a:r>
              <a:rPr lang="en-US" sz="2400" dirty="0" smtClean="0">
                <a:solidFill>
                  <a:srgbClr val="FF00FF"/>
                </a:solidFill>
              </a:rPr>
              <a:t>Mauro (Italy)</a:t>
            </a:r>
            <a:endParaRPr lang="en-US" sz="2400" dirty="0">
              <a:solidFill>
                <a:srgbClr val="FF00FF"/>
              </a:solidFill>
            </a:endParaRPr>
          </a:p>
        </p:txBody>
      </p:sp>
    </p:spTree>
    <p:extLst>
      <p:ext uri="{BB962C8B-B14F-4D97-AF65-F5344CB8AC3E}">
        <p14:creationId xmlns:p14="http://schemas.microsoft.com/office/powerpoint/2010/main" val="2404295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0682" y="611025"/>
            <a:ext cx="7783877" cy="5909309"/>
          </a:xfrm>
          <a:prstGeom prst="rect">
            <a:avLst/>
          </a:prstGeom>
          <a:noFill/>
        </p:spPr>
        <p:txBody>
          <a:bodyPr wrap="none" rtlCol="0">
            <a:spAutoFit/>
          </a:bodyPr>
          <a:lstStyle/>
          <a:p>
            <a:r>
              <a:rPr lang="en-US" sz="5400" dirty="0" smtClean="0"/>
              <a:t>Across four sessions:</a:t>
            </a:r>
          </a:p>
          <a:p>
            <a:endParaRPr lang="en-US" sz="5400" dirty="0" smtClean="0"/>
          </a:p>
          <a:p>
            <a:r>
              <a:rPr lang="en-US" sz="5400" dirty="0" smtClean="0">
                <a:solidFill>
                  <a:srgbClr val="FFFF00"/>
                </a:solidFill>
              </a:rPr>
              <a:t>Start Class: 31343</a:t>
            </a:r>
          </a:p>
          <a:p>
            <a:r>
              <a:rPr lang="en-US" sz="5400" dirty="0" smtClean="0">
                <a:solidFill>
                  <a:srgbClr val="FFFF00"/>
                </a:solidFill>
              </a:rPr>
              <a:t>Finish Class: 12804  </a:t>
            </a:r>
            <a:r>
              <a:rPr lang="en-US" sz="5400" dirty="0" smtClean="0">
                <a:solidFill>
                  <a:srgbClr val="FF6600"/>
                </a:solidFill>
              </a:rPr>
              <a:t>(41%)</a:t>
            </a:r>
          </a:p>
          <a:p>
            <a:endParaRPr lang="en-US" sz="5400" dirty="0" smtClean="0"/>
          </a:p>
          <a:p>
            <a:r>
              <a:rPr lang="en-US" sz="5400" dirty="0">
                <a:solidFill>
                  <a:schemeClr val="tx1">
                    <a:lumMod val="65000"/>
                  </a:schemeClr>
                </a:solidFill>
              </a:rPr>
              <a:t>Enrollment:  </a:t>
            </a:r>
            <a:r>
              <a:rPr lang="en-US" sz="5400" dirty="0" smtClean="0">
                <a:solidFill>
                  <a:schemeClr val="tx1">
                    <a:lumMod val="65000"/>
                  </a:schemeClr>
                </a:solidFill>
              </a:rPr>
              <a:t>139375</a:t>
            </a:r>
          </a:p>
          <a:p>
            <a:r>
              <a:rPr lang="en-US" sz="5400" dirty="0">
                <a:solidFill>
                  <a:schemeClr val="tx1">
                    <a:lumMod val="65000"/>
                  </a:schemeClr>
                </a:solidFill>
              </a:rPr>
              <a:t>Attend One Lecture: </a:t>
            </a:r>
            <a:r>
              <a:rPr lang="en-US" sz="5400" dirty="0" smtClean="0">
                <a:solidFill>
                  <a:schemeClr val="tx1">
                    <a:lumMod val="65000"/>
                  </a:schemeClr>
                </a:solidFill>
              </a:rPr>
              <a:t>53958</a:t>
            </a:r>
            <a:endParaRPr lang="en-US" sz="5400" dirty="0">
              <a:solidFill>
                <a:schemeClr val="tx1">
                  <a:lumMod val="65000"/>
                </a:schemeClr>
              </a:solidFill>
            </a:endParaRPr>
          </a:p>
        </p:txBody>
      </p:sp>
    </p:spTree>
    <p:extLst>
      <p:ext uri="{BB962C8B-B14F-4D97-AF65-F5344CB8AC3E}">
        <p14:creationId xmlns:p14="http://schemas.microsoft.com/office/powerpoint/2010/main" val="40667066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34262"/>
            <a:ext cx="8229600" cy="1143000"/>
          </a:xfrm>
        </p:spPr>
        <p:txBody>
          <a:bodyPr/>
          <a:lstStyle/>
          <a:p>
            <a:r>
              <a:rPr lang="en-US" dirty="0" smtClean="0">
                <a:solidFill>
                  <a:srgbClr val="22FF40"/>
                </a:solidFill>
              </a:rPr>
              <a:t>Five Million Students / 54 Staff</a:t>
            </a:r>
            <a:endParaRPr lang="en-US" dirty="0">
              <a:solidFill>
                <a:srgbClr val="22FF40"/>
              </a:solidFill>
            </a:endParaRPr>
          </a:p>
        </p:txBody>
      </p:sp>
      <p:pic>
        <p:nvPicPr>
          <p:cNvPr id="4" name="Picture 3"/>
          <p:cNvPicPr>
            <a:picLocks noChangeAspect="1"/>
          </p:cNvPicPr>
          <p:nvPr/>
        </p:nvPicPr>
        <p:blipFill>
          <a:blip r:embed="rId3"/>
          <a:stretch>
            <a:fillRect/>
          </a:stretch>
        </p:blipFill>
        <p:spPr>
          <a:xfrm>
            <a:off x="1002244" y="563008"/>
            <a:ext cx="7073900" cy="4673600"/>
          </a:xfrm>
          <a:prstGeom prst="rect">
            <a:avLst/>
          </a:prstGeom>
        </p:spPr>
      </p:pic>
    </p:spTree>
    <p:extLst>
      <p:ext uri="{BB962C8B-B14F-4D97-AF65-F5344CB8AC3E}">
        <p14:creationId xmlns:p14="http://schemas.microsoft.com/office/powerpoint/2010/main" val="114052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08651" y="489503"/>
            <a:ext cx="3676572" cy="2826150"/>
          </a:xfrm>
          <a:prstGeom prst="rect">
            <a:avLst/>
          </a:prstGeom>
        </p:spPr>
      </p:pic>
      <p:pic>
        <p:nvPicPr>
          <p:cNvPr id="7" name="Picture 6" descr="NQ22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336" y="382562"/>
            <a:ext cx="4603417" cy="3427622"/>
          </a:xfrm>
          <a:prstGeom prst="rect">
            <a:avLst/>
          </a:prstGeom>
        </p:spPr>
      </p:pic>
      <p:sp>
        <p:nvSpPr>
          <p:cNvPr id="2" name="Title 1"/>
          <p:cNvSpPr>
            <a:spLocks noGrp="1"/>
          </p:cNvSpPr>
          <p:nvPr>
            <p:ph type="title"/>
          </p:nvPr>
        </p:nvSpPr>
        <p:spPr>
          <a:xfrm>
            <a:off x="251336" y="4402336"/>
            <a:ext cx="2916974" cy="1590765"/>
          </a:xfrm>
        </p:spPr>
        <p:txBody>
          <a:bodyPr>
            <a:noAutofit/>
          </a:bodyPr>
          <a:lstStyle/>
          <a:p>
            <a:r>
              <a:rPr lang="en-US" sz="5400" dirty="0" smtClean="0">
                <a:solidFill>
                  <a:srgbClr val="22FF40"/>
                </a:solidFill>
              </a:rPr>
              <a:t>Is this new?</a:t>
            </a:r>
            <a:endParaRPr lang="en-US" sz="5400" dirty="0">
              <a:solidFill>
                <a:srgbClr val="22FF40"/>
              </a:solidFill>
            </a:endParaRPr>
          </a:p>
        </p:txBody>
      </p:sp>
      <p:pic>
        <p:nvPicPr>
          <p:cNvPr id="4" name="Picture 3"/>
          <p:cNvPicPr>
            <a:picLocks noChangeAspect="1"/>
          </p:cNvPicPr>
          <p:nvPr/>
        </p:nvPicPr>
        <p:blipFill>
          <a:blip r:embed="rId5"/>
          <a:stretch>
            <a:fillRect/>
          </a:stretch>
        </p:blipFill>
        <p:spPr>
          <a:xfrm>
            <a:off x="3379961" y="4063975"/>
            <a:ext cx="6094744" cy="2458318"/>
          </a:xfrm>
          <a:prstGeom prst="rect">
            <a:avLst/>
          </a:prstGeom>
        </p:spPr>
      </p:pic>
    </p:spTree>
    <p:extLst>
      <p:ext uri="{BB962C8B-B14F-4D97-AF65-F5344CB8AC3E}">
        <p14:creationId xmlns:p14="http://schemas.microsoft.com/office/powerpoint/2010/main" val="1728787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8000" y="381000"/>
            <a:ext cx="8128000" cy="6096000"/>
          </a:xfrm>
          <a:prstGeom prst="rect">
            <a:avLst/>
          </a:prstGeom>
        </p:spPr>
      </p:pic>
      <p:sp>
        <p:nvSpPr>
          <p:cNvPr id="3" name="TextBox 2"/>
          <p:cNvSpPr txBox="1"/>
          <p:nvPr/>
        </p:nvSpPr>
        <p:spPr>
          <a:xfrm>
            <a:off x="1005344" y="5781424"/>
            <a:ext cx="7134548" cy="369332"/>
          </a:xfrm>
          <a:prstGeom prst="rect">
            <a:avLst/>
          </a:prstGeom>
          <a:noFill/>
        </p:spPr>
        <p:txBody>
          <a:bodyPr wrap="none" rtlCol="0">
            <a:spAutoFit/>
          </a:bodyPr>
          <a:lstStyle/>
          <a:p>
            <a:r>
              <a:rPr lang="en-US" dirty="0">
                <a:solidFill>
                  <a:schemeClr val="bg1"/>
                </a:solidFill>
              </a:rPr>
              <a:t>http://www.flickr.com/photos/aussiegall/</a:t>
            </a:r>
            <a:r>
              <a:rPr lang="en-US" dirty="0" smtClean="0">
                <a:solidFill>
                  <a:schemeClr val="bg1"/>
                </a:solidFill>
              </a:rPr>
              <a:t>286709039 (Creative Commons)</a:t>
            </a:r>
            <a:endParaRPr lang="en-US" dirty="0">
              <a:solidFill>
                <a:schemeClr val="bg1"/>
              </a:solidFill>
            </a:endParaRPr>
          </a:p>
        </p:txBody>
      </p:sp>
    </p:spTree>
    <p:extLst>
      <p:ext uri="{BB962C8B-B14F-4D97-AF65-F5344CB8AC3E}">
        <p14:creationId xmlns:p14="http://schemas.microsoft.com/office/powerpoint/2010/main" val="159667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2987" y="0"/>
            <a:ext cx="8663904" cy="6298114"/>
          </a:xfrm>
          <a:prstGeom prst="rect">
            <a:avLst/>
          </a:prstGeom>
        </p:spPr>
      </p:pic>
      <p:sp>
        <p:nvSpPr>
          <p:cNvPr id="5" name="TextBox 4"/>
          <p:cNvSpPr txBox="1"/>
          <p:nvPr/>
        </p:nvSpPr>
        <p:spPr>
          <a:xfrm>
            <a:off x="467818" y="6424370"/>
            <a:ext cx="8289449" cy="369332"/>
          </a:xfrm>
          <a:prstGeom prst="rect">
            <a:avLst/>
          </a:prstGeom>
          <a:noFill/>
        </p:spPr>
        <p:txBody>
          <a:bodyPr wrap="none" rtlCol="0">
            <a:spAutoFit/>
          </a:bodyPr>
          <a:lstStyle/>
          <a:p>
            <a:pPr algn="ctr"/>
            <a:r>
              <a:rPr lang="en-US" dirty="0">
                <a:solidFill>
                  <a:srgbClr val="FFFF00"/>
                </a:solidFill>
              </a:rPr>
              <a:t>http://mfeldstein.com/emerging-student-patterns-in-moocs-a-revised-graphical-view/</a:t>
            </a:r>
          </a:p>
        </p:txBody>
      </p:sp>
    </p:spTree>
    <p:extLst>
      <p:ext uri="{BB962C8B-B14F-4D97-AF65-F5344CB8AC3E}">
        <p14:creationId xmlns:p14="http://schemas.microsoft.com/office/powerpoint/2010/main" val="4054498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42630" y="973667"/>
            <a:ext cx="3196407" cy="4257399"/>
          </a:xfrm>
          <a:prstGeom prst="rect">
            <a:avLst/>
          </a:prstGeom>
        </p:spPr>
      </p:pic>
      <p:pic>
        <p:nvPicPr>
          <p:cNvPr id="3" name="Picture 2"/>
          <p:cNvPicPr>
            <a:picLocks noChangeAspect="1"/>
          </p:cNvPicPr>
          <p:nvPr/>
        </p:nvPicPr>
        <p:blipFill rotWithShape="1">
          <a:blip r:embed="rId4"/>
          <a:srcRect t="13950"/>
          <a:stretch/>
        </p:blipFill>
        <p:spPr>
          <a:xfrm>
            <a:off x="1533935" y="973667"/>
            <a:ext cx="2597342" cy="2451042"/>
          </a:xfrm>
          <a:prstGeom prst="rect">
            <a:avLst/>
          </a:prstGeom>
        </p:spPr>
      </p:pic>
      <p:sp>
        <p:nvSpPr>
          <p:cNvPr id="5" name="TextBox 4"/>
          <p:cNvSpPr txBox="1"/>
          <p:nvPr/>
        </p:nvSpPr>
        <p:spPr>
          <a:xfrm>
            <a:off x="2832606" y="6362986"/>
            <a:ext cx="4208228" cy="369332"/>
          </a:xfrm>
          <a:prstGeom prst="rect">
            <a:avLst/>
          </a:prstGeom>
          <a:noFill/>
        </p:spPr>
        <p:txBody>
          <a:bodyPr wrap="none" rtlCol="0">
            <a:spAutoFit/>
          </a:bodyPr>
          <a:lstStyle/>
          <a:p>
            <a:pPr algn="ctr"/>
            <a:r>
              <a:rPr lang="en-US" dirty="0">
                <a:solidFill>
                  <a:srgbClr val="FFFF00"/>
                </a:solidFill>
              </a:rPr>
              <a:t>http://en.wikipedia.org/wiki/B._F._Skinner</a:t>
            </a:r>
          </a:p>
        </p:txBody>
      </p:sp>
      <p:sp>
        <p:nvSpPr>
          <p:cNvPr id="7" name="TextBox 6"/>
          <p:cNvSpPr txBox="1"/>
          <p:nvPr/>
        </p:nvSpPr>
        <p:spPr>
          <a:xfrm>
            <a:off x="648183" y="3629104"/>
            <a:ext cx="4444678" cy="1754327"/>
          </a:xfrm>
          <a:prstGeom prst="rect">
            <a:avLst/>
          </a:prstGeom>
          <a:noFill/>
        </p:spPr>
        <p:txBody>
          <a:bodyPr wrap="square" rtlCol="0">
            <a:spAutoFit/>
          </a:bodyPr>
          <a:lstStyle/>
          <a:p>
            <a:pPr algn="ctr"/>
            <a:r>
              <a:rPr lang="en-US" sz="5400" dirty="0" smtClean="0">
                <a:solidFill>
                  <a:srgbClr val="22FF40"/>
                </a:solidFill>
              </a:rPr>
              <a:t>How to train children.</a:t>
            </a:r>
            <a:endParaRPr lang="en-US" sz="5400" dirty="0">
              <a:solidFill>
                <a:srgbClr val="22FF40"/>
              </a:solidFill>
            </a:endParaRPr>
          </a:p>
        </p:txBody>
      </p:sp>
    </p:spTree>
    <p:extLst>
      <p:ext uri="{BB962C8B-B14F-4D97-AF65-F5344CB8AC3E}">
        <p14:creationId xmlns:p14="http://schemas.microsoft.com/office/powerpoint/2010/main" val="2417237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ocmap_2012_apr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0812"/>
            <a:ext cx="9144000" cy="5838092"/>
          </a:xfrm>
          <a:prstGeom prst="rect">
            <a:avLst/>
          </a:prstGeom>
        </p:spPr>
      </p:pic>
      <p:pic>
        <p:nvPicPr>
          <p:cNvPr id="5" name="Picture 4" descr="moocmap_2013_apr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9089"/>
            <a:ext cx="9144000" cy="5849815"/>
          </a:xfrm>
          <a:prstGeom prst="rect">
            <a:avLst/>
          </a:prstGeom>
        </p:spPr>
      </p:pic>
      <p:pic>
        <p:nvPicPr>
          <p:cNvPr id="6" name="Picture 5" descr="moocmap_legen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77" y="3934635"/>
            <a:ext cx="1340205" cy="2075156"/>
          </a:xfrm>
          <a:prstGeom prst="rect">
            <a:avLst/>
          </a:prstGeom>
        </p:spPr>
      </p:pic>
      <p:sp>
        <p:nvSpPr>
          <p:cNvPr id="7" name="TextBox 6"/>
          <p:cNvSpPr txBox="1"/>
          <p:nvPr/>
        </p:nvSpPr>
        <p:spPr>
          <a:xfrm>
            <a:off x="4804094" y="5332438"/>
            <a:ext cx="1470925" cy="369332"/>
          </a:xfrm>
          <a:prstGeom prst="rect">
            <a:avLst/>
          </a:prstGeom>
          <a:noFill/>
        </p:spPr>
        <p:txBody>
          <a:bodyPr wrap="none" rtlCol="0">
            <a:spAutoFit/>
          </a:bodyPr>
          <a:lstStyle/>
          <a:p>
            <a:r>
              <a:rPr lang="en-US" dirty="0" smtClean="0">
                <a:solidFill>
                  <a:srgbClr val="FF6600"/>
                </a:solidFill>
              </a:rPr>
              <a:t>October 2013</a:t>
            </a:r>
            <a:endParaRPr lang="en-US" dirty="0">
              <a:solidFill>
                <a:srgbClr val="FF6600"/>
              </a:solidFill>
            </a:endParaRPr>
          </a:p>
        </p:txBody>
      </p:sp>
      <p:sp>
        <p:nvSpPr>
          <p:cNvPr id="8" name="Rectangle 7"/>
          <p:cNvSpPr/>
          <p:nvPr/>
        </p:nvSpPr>
        <p:spPr>
          <a:xfrm>
            <a:off x="5528361" y="593631"/>
            <a:ext cx="3546614" cy="369332"/>
          </a:xfrm>
          <a:prstGeom prst="rect">
            <a:avLst/>
          </a:prstGeom>
        </p:spPr>
        <p:txBody>
          <a:bodyPr wrap="none">
            <a:spAutoFit/>
          </a:bodyPr>
          <a:lstStyle/>
          <a:p>
            <a:r>
              <a:rPr lang="en-US" dirty="0">
                <a:solidFill>
                  <a:srgbClr val="FFFF00"/>
                </a:solidFill>
              </a:rPr>
              <a:t>http://edutechnica.com/moocmap/</a:t>
            </a:r>
          </a:p>
        </p:txBody>
      </p:sp>
    </p:spTree>
    <p:extLst>
      <p:ext uri="{BB962C8B-B14F-4D97-AF65-F5344CB8AC3E}">
        <p14:creationId xmlns:p14="http://schemas.microsoft.com/office/powerpoint/2010/main" val="32818993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6" name="TextBox 5"/>
          <p:cNvSpPr txBox="1"/>
          <p:nvPr/>
        </p:nvSpPr>
        <p:spPr>
          <a:xfrm>
            <a:off x="661412" y="6297387"/>
            <a:ext cx="7884753" cy="369332"/>
          </a:xfrm>
          <a:prstGeom prst="rect">
            <a:avLst/>
          </a:prstGeom>
          <a:noFill/>
        </p:spPr>
        <p:txBody>
          <a:bodyPr wrap="none" rtlCol="0">
            <a:spAutoFit/>
          </a:bodyPr>
          <a:lstStyle/>
          <a:p>
            <a:r>
              <a:rPr lang="pl-PL" dirty="0"/>
              <a:t>http://www.flickr.com/photos/87913776@N00/</a:t>
            </a:r>
            <a:r>
              <a:rPr lang="pl-PL" dirty="0" smtClean="0"/>
              <a:t>5130228454  (Creative Commons)</a:t>
            </a:r>
            <a:endParaRPr lang="en-US" dirty="0"/>
          </a:p>
        </p:txBody>
      </p:sp>
    </p:spTree>
    <p:extLst>
      <p:ext uri="{BB962C8B-B14F-4D97-AF65-F5344CB8AC3E}">
        <p14:creationId xmlns:p14="http://schemas.microsoft.com/office/powerpoint/2010/main" val="4282307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3237"/>
            <a:ext cx="3617089" cy="2605037"/>
          </a:xfrm>
        </p:spPr>
        <p:txBody>
          <a:bodyPr>
            <a:noAutofit/>
          </a:bodyPr>
          <a:lstStyle/>
          <a:p>
            <a:r>
              <a:rPr lang="en-US" sz="5400" dirty="0" smtClean="0">
                <a:solidFill>
                  <a:srgbClr val="22FF40"/>
                </a:solidFill>
              </a:rPr>
              <a:t>What </a:t>
            </a:r>
            <a:r>
              <a:rPr lang="en-US" sz="5400" i="1" dirty="0" smtClean="0">
                <a:solidFill>
                  <a:srgbClr val="22FF40"/>
                </a:solidFill>
              </a:rPr>
              <a:t>will</a:t>
            </a:r>
            <a:r>
              <a:rPr lang="en-US" sz="5400" dirty="0" smtClean="0">
                <a:solidFill>
                  <a:srgbClr val="22FF40"/>
                </a:solidFill>
              </a:rPr>
              <a:t> change?</a:t>
            </a:r>
            <a:endParaRPr lang="en-US" sz="5400" dirty="0">
              <a:solidFill>
                <a:srgbClr val="22FF40"/>
              </a:solidFill>
            </a:endParaRPr>
          </a:p>
        </p:txBody>
      </p:sp>
      <p:pic>
        <p:nvPicPr>
          <p:cNvPr id="4" name="Picture 3"/>
          <p:cNvPicPr>
            <a:picLocks noChangeAspect="1"/>
          </p:cNvPicPr>
          <p:nvPr/>
        </p:nvPicPr>
        <p:blipFill>
          <a:blip r:embed="rId2"/>
          <a:stretch>
            <a:fillRect/>
          </a:stretch>
        </p:blipFill>
        <p:spPr>
          <a:xfrm>
            <a:off x="4363312" y="1417638"/>
            <a:ext cx="4565929" cy="3643156"/>
          </a:xfrm>
          <a:prstGeom prst="rect">
            <a:avLst/>
          </a:prstGeom>
        </p:spPr>
      </p:pic>
      <p:sp>
        <p:nvSpPr>
          <p:cNvPr id="6" name="TextBox 5"/>
          <p:cNvSpPr txBox="1"/>
          <p:nvPr/>
        </p:nvSpPr>
        <p:spPr>
          <a:xfrm>
            <a:off x="0" y="6267444"/>
            <a:ext cx="9361006" cy="307777"/>
          </a:xfrm>
          <a:prstGeom prst="rect">
            <a:avLst/>
          </a:prstGeom>
          <a:noFill/>
        </p:spPr>
        <p:txBody>
          <a:bodyPr wrap="none" rtlCol="0">
            <a:spAutoFit/>
          </a:bodyPr>
          <a:lstStyle/>
          <a:p>
            <a:r>
              <a:rPr lang="en-US" sz="1400" dirty="0">
                <a:solidFill>
                  <a:srgbClr val="FFFF00"/>
                </a:solidFill>
              </a:rPr>
              <a:t>http://www.insidehighered.com/news/2013/05/14/georgia-tech-and-udacity-roll-out-massive-new-low-cost-degree-program</a:t>
            </a:r>
          </a:p>
        </p:txBody>
      </p:sp>
    </p:spTree>
    <p:extLst>
      <p:ext uri="{BB962C8B-B14F-4D97-AF65-F5344CB8AC3E}">
        <p14:creationId xmlns:p14="http://schemas.microsoft.com/office/powerpoint/2010/main" val="2556009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295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22"/>
            <a:ext cx="9144000" cy="6829778"/>
          </a:xfrm>
          <a:prstGeom prst="rect">
            <a:avLst/>
          </a:prstGeom>
        </p:spPr>
      </p:pic>
      <p:sp>
        <p:nvSpPr>
          <p:cNvPr id="6" name="TextBox 5"/>
          <p:cNvSpPr txBox="1"/>
          <p:nvPr/>
        </p:nvSpPr>
        <p:spPr>
          <a:xfrm>
            <a:off x="1884002" y="5657671"/>
            <a:ext cx="7259998" cy="1200329"/>
          </a:xfrm>
          <a:prstGeom prst="rect">
            <a:avLst/>
          </a:prstGeom>
          <a:noFill/>
        </p:spPr>
        <p:txBody>
          <a:bodyPr wrap="square" rtlCol="0">
            <a:spAutoFit/>
          </a:bodyPr>
          <a:lstStyle/>
          <a:p>
            <a:pPr algn="ctr"/>
            <a:r>
              <a:rPr lang="en-US" sz="3600" dirty="0" smtClean="0">
                <a:solidFill>
                  <a:srgbClr val="FFFF00"/>
                </a:solidFill>
              </a:rPr>
              <a:t>University of Michigan Informatics Graduation Reception – April 2013</a:t>
            </a:r>
            <a:endParaRPr lang="en-US" sz="3600" dirty="0">
              <a:solidFill>
                <a:srgbClr val="FFFF00"/>
              </a:solidFill>
            </a:endParaRPr>
          </a:p>
        </p:txBody>
      </p:sp>
    </p:spTree>
    <p:extLst>
      <p:ext uri="{BB962C8B-B14F-4D97-AF65-F5344CB8AC3E}">
        <p14:creationId xmlns:p14="http://schemas.microsoft.com/office/powerpoint/2010/main" val="1623430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ocmap_2012_apr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0812"/>
            <a:ext cx="9144000" cy="5838092"/>
          </a:xfrm>
          <a:prstGeom prst="rect">
            <a:avLst/>
          </a:prstGeom>
        </p:spPr>
      </p:pic>
      <p:pic>
        <p:nvPicPr>
          <p:cNvPr id="5" name="Picture 4" descr="moocmap_2013_apr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9089"/>
            <a:ext cx="9144000" cy="5849815"/>
          </a:xfrm>
          <a:prstGeom prst="rect">
            <a:avLst/>
          </a:prstGeom>
        </p:spPr>
      </p:pic>
      <p:pic>
        <p:nvPicPr>
          <p:cNvPr id="6" name="Picture 5" descr="moocmap_legen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77" y="3934635"/>
            <a:ext cx="1340205" cy="2075156"/>
          </a:xfrm>
          <a:prstGeom prst="rect">
            <a:avLst/>
          </a:prstGeom>
        </p:spPr>
      </p:pic>
      <p:sp>
        <p:nvSpPr>
          <p:cNvPr id="7" name="TextBox 6"/>
          <p:cNvSpPr txBox="1"/>
          <p:nvPr/>
        </p:nvSpPr>
        <p:spPr>
          <a:xfrm>
            <a:off x="3097655" y="5557345"/>
            <a:ext cx="5694212" cy="646331"/>
          </a:xfrm>
          <a:prstGeom prst="rect">
            <a:avLst/>
          </a:prstGeom>
          <a:noFill/>
        </p:spPr>
        <p:txBody>
          <a:bodyPr wrap="none" rtlCol="0">
            <a:spAutoFit/>
          </a:bodyPr>
          <a:lstStyle/>
          <a:p>
            <a:r>
              <a:rPr lang="en-US" sz="3600" dirty="0" smtClean="0">
                <a:solidFill>
                  <a:srgbClr val="FF6600"/>
                </a:solidFill>
              </a:rPr>
              <a:t>This is only after 18 months...</a:t>
            </a:r>
            <a:endParaRPr lang="en-US" sz="3600" dirty="0">
              <a:solidFill>
                <a:srgbClr val="FF6600"/>
              </a:solidFill>
            </a:endParaRPr>
          </a:p>
        </p:txBody>
      </p:sp>
      <p:sp>
        <p:nvSpPr>
          <p:cNvPr id="8" name="Rectangle 7"/>
          <p:cNvSpPr/>
          <p:nvPr/>
        </p:nvSpPr>
        <p:spPr>
          <a:xfrm>
            <a:off x="5528361" y="593631"/>
            <a:ext cx="3546614" cy="369332"/>
          </a:xfrm>
          <a:prstGeom prst="rect">
            <a:avLst/>
          </a:prstGeom>
        </p:spPr>
        <p:txBody>
          <a:bodyPr wrap="none">
            <a:spAutoFit/>
          </a:bodyPr>
          <a:lstStyle/>
          <a:p>
            <a:r>
              <a:rPr lang="en-US" dirty="0">
                <a:solidFill>
                  <a:srgbClr val="FFFF00"/>
                </a:solidFill>
              </a:rPr>
              <a:t>http://edutechnica.com/moocmap/</a:t>
            </a:r>
          </a:p>
        </p:txBody>
      </p:sp>
    </p:spTree>
    <p:extLst>
      <p:ext uri="{BB962C8B-B14F-4D97-AF65-F5344CB8AC3E}">
        <p14:creationId xmlns:p14="http://schemas.microsoft.com/office/powerpoint/2010/main" val="13707619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81033"/>
            <a:ext cx="9144000" cy="5676967"/>
          </a:xfrm>
          <a:prstGeom prst="rect">
            <a:avLst/>
          </a:prstGeom>
        </p:spPr>
      </p:pic>
      <p:sp>
        <p:nvSpPr>
          <p:cNvPr id="5" name="TextBox 4"/>
          <p:cNvSpPr txBox="1"/>
          <p:nvPr/>
        </p:nvSpPr>
        <p:spPr>
          <a:xfrm>
            <a:off x="2522180" y="172268"/>
            <a:ext cx="4050658" cy="707886"/>
          </a:xfrm>
          <a:prstGeom prst="rect">
            <a:avLst/>
          </a:prstGeom>
          <a:noFill/>
        </p:spPr>
        <p:txBody>
          <a:bodyPr wrap="none" rtlCol="0">
            <a:spAutoFit/>
          </a:bodyPr>
          <a:lstStyle/>
          <a:p>
            <a:r>
              <a:rPr lang="en-US" sz="4000" dirty="0" smtClean="0">
                <a:solidFill>
                  <a:srgbClr val="FFFF00"/>
                </a:solidFill>
              </a:rPr>
              <a:t>www.coursera.org</a:t>
            </a:r>
            <a:endParaRPr lang="en-US" sz="4000" dirty="0">
              <a:solidFill>
                <a:srgbClr val="FFFF00"/>
              </a:solidFill>
            </a:endParaRPr>
          </a:p>
        </p:txBody>
      </p:sp>
      <p:sp>
        <p:nvSpPr>
          <p:cNvPr id="6" name="Left Arrow 5"/>
          <p:cNvSpPr/>
          <p:nvPr/>
        </p:nvSpPr>
        <p:spPr>
          <a:xfrm>
            <a:off x="5272042" y="1588303"/>
            <a:ext cx="731658" cy="289920"/>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Left Arrow 6"/>
          <p:cNvSpPr/>
          <p:nvPr/>
        </p:nvSpPr>
        <p:spPr>
          <a:xfrm rot="11973458">
            <a:off x="1462446" y="994254"/>
            <a:ext cx="731658" cy="289920"/>
          </a:xfrm>
          <a:prstGeom prst="lef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30981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ocmap_2012_apr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5" y="497006"/>
            <a:ext cx="9144000" cy="5838092"/>
          </a:xfrm>
          <a:prstGeom prst="rect">
            <a:avLst/>
          </a:prstGeom>
        </p:spPr>
      </p:pic>
      <p:pic>
        <p:nvPicPr>
          <p:cNvPr id="6" name="Picture 5" descr="moocmap_legend.png"/>
          <p:cNvPicPr>
            <a:picLocks noChangeAspect="1"/>
          </p:cNvPicPr>
          <p:nvPr/>
        </p:nvPicPr>
        <p:blipFill rotWithShape="1">
          <a:blip r:embed="rId4">
            <a:extLst>
              <a:ext uri="{28A0092B-C50C-407E-A947-70E740481C1C}">
                <a14:useLocalDpi xmlns:a14="http://schemas.microsoft.com/office/drawing/2010/main" val="0"/>
              </a:ext>
            </a:extLst>
          </a:blip>
          <a:srcRect t="16632" b="66736"/>
          <a:stretch/>
        </p:blipFill>
        <p:spPr>
          <a:xfrm>
            <a:off x="565477" y="4279779"/>
            <a:ext cx="1340205" cy="345143"/>
          </a:xfrm>
          <a:prstGeom prst="rect">
            <a:avLst/>
          </a:prstGeom>
        </p:spPr>
      </p:pic>
      <p:sp>
        <p:nvSpPr>
          <p:cNvPr id="7" name="TextBox 6"/>
          <p:cNvSpPr txBox="1"/>
          <p:nvPr/>
        </p:nvSpPr>
        <p:spPr>
          <a:xfrm>
            <a:off x="4804094" y="5332438"/>
            <a:ext cx="1146092" cy="369332"/>
          </a:xfrm>
          <a:prstGeom prst="rect">
            <a:avLst/>
          </a:prstGeom>
          <a:noFill/>
        </p:spPr>
        <p:txBody>
          <a:bodyPr wrap="none" rtlCol="0">
            <a:spAutoFit/>
          </a:bodyPr>
          <a:lstStyle/>
          <a:p>
            <a:r>
              <a:rPr lang="en-US" dirty="0" smtClean="0">
                <a:solidFill>
                  <a:srgbClr val="FF6600"/>
                </a:solidFill>
              </a:rPr>
              <a:t>April 2012</a:t>
            </a:r>
            <a:endParaRPr lang="en-US" dirty="0">
              <a:solidFill>
                <a:srgbClr val="FF6600"/>
              </a:solidFill>
            </a:endParaRPr>
          </a:p>
        </p:txBody>
      </p:sp>
      <p:sp>
        <p:nvSpPr>
          <p:cNvPr id="8" name="Rectangle 7"/>
          <p:cNvSpPr/>
          <p:nvPr/>
        </p:nvSpPr>
        <p:spPr>
          <a:xfrm>
            <a:off x="5528361" y="593631"/>
            <a:ext cx="3546614" cy="369332"/>
          </a:xfrm>
          <a:prstGeom prst="rect">
            <a:avLst/>
          </a:prstGeom>
        </p:spPr>
        <p:txBody>
          <a:bodyPr wrap="none">
            <a:spAutoFit/>
          </a:bodyPr>
          <a:lstStyle/>
          <a:p>
            <a:r>
              <a:rPr lang="en-US" dirty="0">
                <a:solidFill>
                  <a:srgbClr val="FFFF00"/>
                </a:solidFill>
              </a:rPr>
              <a:t>http://edutechnica.com/moocmap/</a:t>
            </a:r>
          </a:p>
        </p:txBody>
      </p:sp>
    </p:spTree>
    <p:extLst>
      <p:ext uri="{BB962C8B-B14F-4D97-AF65-F5344CB8AC3E}">
        <p14:creationId xmlns:p14="http://schemas.microsoft.com/office/powerpoint/2010/main" val="5205029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85333" y="501082"/>
            <a:ext cx="3196258" cy="2682287"/>
          </a:xfrm>
          <a:prstGeom prst="rect">
            <a:avLst/>
          </a:prstGeom>
        </p:spPr>
      </p:pic>
      <p:pic>
        <p:nvPicPr>
          <p:cNvPr id="3" name="Picture 2"/>
          <p:cNvPicPr>
            <a:picLocks noChangeAspect="1"/>
          </p:cNvPicPr>
          <p:nvPr/>
        </p:nvPicPr>
        <p:blipFill>
          <a:blip r:embed="rId4"/>
          <a:stretch>
            <a:fillRect/>
          </a:stretch>
        </p:blipFill>
        <p:spPr>
          <a:xfrm>
            <a:off x="388487" y="3799005"/>
            <a:ext cx="3937138" cy="2436508"/>
          </a:xfrm>
          <a:prstGeom prst="rect">
            <a:avLst/>
          </a:prstGeom>
        </p:spPr>
      </p:pic>
      <p:pic>
        <p:nvPicPr>
          <p:cNvPr id="5" name="Picture 4"/>
          <p:cNvPicPr>
            <a:picLocks noChangeAspect="1"/>
          </p:cNvPicPr>
          <p:nvPr/>
        </p:nvPicPr>
        <p:blipFill>
          <a:blip r:embed="rId5"/>
          <a:stretch>
            <a:fillRect/>
          </a:stretch>
        </p:blipFill>
        <p:spPr>
          <a:xfrm>
            <a:off x="4853283" y="629441"/>
            <a:ext cx="3652456" cy="2448090"/>
          </a:xfrm>
          <a:prstGeom prst="rect">
            <a:avLst/>
          </a:prstGeom>
        </p:spPr>
      </p:pic>
      <p:pic>
        <p:nvPicPr>
          <p:cNvPr id="6" name="Picture 5"/>
          <p:cNvPicPr>
            <a:picLocks noChangeAspect="1"/>
          </p:cNvPicPr>
          <p:nvPr/>
        </p:nvPicPr>
        <p:blipFill>
          <a:blip r:embed="rId6"/>
          <a:stretch>
            <a:fillRect/>
          </a:stretch>
        </p:blipFill>
        <p:spPr>
          <a:xfrm>
            <a:off x="4555656" y="3799005"/>
            <a:ext cx="4279755" cy="2448090"/>
          </a:xfrm>
          <a:prstGeom prst="rect">
            <a:avLst/>
          </a:prstGeom>
        </p:spPr>
      </p:pic>
      <p:sp>
        <p:nvSpPr>
          <p:cNvPr id="7" name="TextBox 6"/>
          <p:cNvSpPr txBox="1"/>
          <p:nvPr/>
        </p:nvSpPr>
        <p:spPr>
          <a:xfrm>
            <a:off x="2050372" y="2598725"/>
            <a:ext cx="1748946" cy="461665"/>
          </a:xfrm>
          <a:prstGeom prst="rect">
            <a:avLst/>
          </a:prstGeom>
          <a:noFill/>
        </p:spPr>
        <p:txBody>
          <a:bodyPr wrap="none" rtlCol="0">
            <a:spAutoFit/>
          </a:bodyPr>
          <a:lstStyle/>
          <a:p>
            <a:r>
              <a:rPr lang="en-US" sz="2400" dirty="0" smtClean="0">
                <a:solidFill>
                  <a:srgbClr val="FFFF00"/>
                </a:solidFill>
              </a:rPr>
              <a:t>Internet: TCI</a:t>
            </a:r>
            <a:endParaRPr lang="en-US" sz="2400" dirty="0">
              <a:solidFill>
                <a:srgbClr val="FFFF00"/>
              </a:solidFill>
            </a:endParaRPr>
          </a:p>
        </p:txBody>
      </p:sp>
      <p:sp>
        <p:nvSpPr>
          <p:cNvPr id="8" name="TextBox 7"/>
          <p:cNvSpPr txBox="1"/>
          <p:nvPr/>
        </p:nvSpPr>
        <p:spPr>
          <a:xfrm>
            <a:off x="560214" y="3828426"/>
            <a:ext cx="2145239" cy="461665"/>
          </a:xfrm>
          <a:prstGeom prst="rect">
            <a:avLst/>
          </a:prstGeom>
          <a:noFill/>
        </p:spPr>
        <p:txBody>
          <a:bodyPr wrap="none" rtlCol="0">
            <a:spAutoFit/>
          </a:bodyPr>
          <a:lstStyle/>
          <a:p>
            <a:r>
              <a:rPr lang="en-US" sz="2400" dirty="0" smtClean="0">
                <a:solidFill>
                  <a:srgbClr val="FFFF00"/>
                </a:solidFill>
              </a:rPr>
              <a:t>Nuthin’ But Net</a:t>
            </a:r>
            <a:endParaRPr lang="en-US" sz="2400" dirty="0">
              <a:solidFill>
                <a:srgbClr val="FFFF00"/>
              </a:solidFill>
            </a:endParaRPr>
          </a:p>
        </p:txBody>
      </p:sp>
    </p:spTree>
    <p:extLst>
      <p:ext uri="{BB962C8B-B14F-4D97-AF65-F5344CB8AC3E}">
        <p14:creationId xmlns:p14="http://schemas.microsoft.com/office/powerpoint/2010/main" val="4523008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995-02-timbl-800.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8800" y="225955"/>
            <a:ext cx="8128000" cy="6096000"/>
          </a:xfrm>
          <a:prstGeom prst="rect">
            <a:avLst/>
          </a:prstGeom>
        </p:spPr>
      </p:pic>
      <p:sp>
        <p:nvSpPr>
          <p:cNvPr id="5" name="TextBox 4"/>
          <p:cNvSpPr txBox="1"/>
          <p:nvPr/>
        </p:nvSpPr>
        <p:spPr>
          <a:xfrm>
            <a:off x="719667" y="5813778"/>
            <a:ext cx="1954081" cy="461665"/>
          </a:xfrm>
          <a:prstGeom prst="rect">
            <a:avLst/>
          </a:prstGeom>
          <a:noFill/>
        </p:spPr>
        <p:txBody>
          <a:bodyPr wrap="none" rtlCol="0">
            <a:spAutoFit/>
          </a:bodyPr>
          <a:lstStyle/>
          <a:p>
            <a:r>
              <a:rPr lang="en-US" sz="2400" dirty="0" smtClean="0"/>
              <a:t>Taped in 1995</a:t>
            </a:r>
            <a:endParaRPr lang="en-US" sz="2400" dirty="0"/>
          </a:p>
        </p:txBody>
      </p:sp>
    </p:spTree>
    <p:extLst>
      <p:ext uri="{BB962C8B-B14F-4D97-AF65-F5344CB8AC3E}">
        <p14:creationId xmlns:p14="http://schemas.microsoft.com/office/powerpoint/2010/main" val="21659466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24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19100"/>
            <a:ext cx="9144000" cy="6009680"/>
          </a:xfrm>
          <a:prstGeom prst="rect">
            <a:avLst/>
          </a:prstGeom>
        </p:spPr>
      </p:pic>
    </p:spTree>
    <p:extLst>
      <p:ext uri="{BB962C8B-B14F-4D97-AF65-F5344CB8AC3E}">
        <p14:creationId xmlns:p14="http://schemas.microsoft.com/office/powerpoint/2010/main" val="4345767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HTS_IPAdd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0" y="1539160"/>
            <a:ext cx="9260560" cy="3448493"/>
          </a:xfrm>
          <a:prstGeom prst="rect">
            <a:avLst/>
          </a:prstGeom>
        </p:spPr>
      </p:pic>
    </p:spTree>
    <p:extLst>
      <p:ext uri="{BB962C8B-B14F-4D97-AF65-F5344CB8AC3E}">
        <p14:creationId xmlns:p14="http://schemas.microsoft.com/office/powerpoint/2010/main" val="14533109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060794"/>
            <a:ext cx="9143999" cy="4200115"/>
          </a:xfrm>
          <a:prstGeom prst="rect">
            <a:avLst/>
          </a:prstGeom>
        </p:spPr>
      </p:pic>
      <p:sp>
        <p:nvSpPr>
          <p:cNvPr id="5" name="TextBox 4"/>
          <p:cNvSpPr txBox="1"/>
          <p:nvPr/>
        </p:nvSpPr>
        <p:spPr>
          <a:xfrm>
            <a:off x="648829" y="5868282"/>
            <a:ext cx="8021472" cy="369332"/>
          </a:xfrm>
          <a:prstGeom prst="rect">
            <a:avLst/>
          </a:prstGeom>
          <a:noFill/>
        </p:spPr>
        <p:txBody>
          <a:bodyPr wrap="none" rtlCol="0">
            <a:spAutoFit/>
          </a:bodyPr>
          <a:lstStyle/>
          <a:p>
            <a:pPr algn="ctr"/>
            <a:r>
              <a:rPr lang="en-US" dirty="0">
                <a:solidFill>
                  <a:srgbClr val="FFFF00"/>
                </a:solidFill>
              </a:rPr>
              <a:t>http://www.dr-chuck.com/coursera/insidetheinternet/2012-001/maps/where.html</a:t>
            </a:r>
          </a:p>
        </p:txBody>
      </p:sp>
      <p:sp>
        <p:nvSpPr>
          <p:cNvPr id="6" name="TextBox 5"/>
          <p:cNvSpPr txBox="1"/>
          <p:nvPr/>
        </p:nvSpPr>
        <p:spPr>
          <a:xfrm>
            <a:off x="414145" y="4906228"/>
            <a:ext cx="916612" cy="369332"/>
          </a:xfrm>
          <a:prstGeom prst="rect">
            <a:avLst/>
          </a:prstGeom>
          <a:noFill/>
        </p:spPr>
        <p:txBody>
          <a:bodyPr wrap="none" rtlCol="0">
            <a:spAutoFit/>
          </a:bodyPr>
          <a:lstStyle/>
          <a:p>
            <a:r>
              <a:rPr lang="en-US" dirty="0" smtClean="0">
                <a:solidFill>
                  <a:srgbClr val="800000"/>
                </a:solidFill>
              </a:rPr>
              <a:t>N=4701</a:t>
            </a:r>
            <a:endParaRPr lang="en-US" dirty="0">
              <a:solidFill>
                <a:srgbClr val="800000"/>
              </a:solidFill>
            </a:endParaRPr>
          </a:p>
        </p:txBody>
      </p:sp>
    </p:spTree>
    <p:extLst>
      <p:ext uri="{BB962C8B-B14F-4D97-AF65-F5344CB8AC3E}">
        <p14:creationId xmlns:p14="http://schemas.microsoft.com/office/powerpoint/2010/main" val="35152811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2291</TotalTime>
  <Words>1055</Words>
  <Application>Microsoft Macintosh PowerPoint</Application>
  <PresentationFormat>On-screen Show (4:3)</PresentationFormat>
  <Paragraphs>77</Paragraphs>
  <Slides>23</Slides>
  <Notes>18</Notes>
  <HiddenSlides>0</HiddenSlides>
  <MMClips>2</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Black</vt:lpstr>
      <vt:lpstr>Massively Open Online Courses (a.k.a. MOOCs)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Five Million Students / 54 Staff</vt:lpstr>
      <vt:lpstr>Is this new?</vt:lpstr>
      <vt:lpstr>PowerPoint Presentation</vt:lpstr>
      <vt:lpstr>PowerPoint Presentation</vt:lpstr>
      <vt:lpstr>PowerPoint Presentation</vt:lpstr>
      <vt:lpstr>PowerPoint Presentation</vt:lpstr>
      <vt:lpstr>What will change?</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Severance</dc:creator>
  <cp:lastModifiedBy>Charles Severance</cp:lastModifiedBy>
  <cp:revision>93</cp:revision>
  <cp:lastPrinted>2013-11-03T11:08:55Z</cp:lastPrinted>
  <dcterms:created xsi:type="dcterms:W3CDTF">2013-10-27T18:55:02Z</dcterms:created>
  <dcterms:modified xsi:type="dcterms:W3CDTF">2013-11-05T14:47:08Z</dcterms:modified>
</cp:coreProperties>
</file>